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44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1CBC1-2AA7-CC40-B470-C7EF211C1722}" type="datetimeFigureOut">
              <a:rPr lang="en-US" smtClean="0"/>
              <a:t>11/30/15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F83C3-EE19-9442-BFD4-EE63155C9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69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F83C3-EE19-9442-BFD4-EE63155C93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07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HA_logo_RGB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76200"/>
            <a:ext cx="629526" cy="685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924800" cy="7620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atin typeface="Arial"/>
                <a:cs typeface="Arial"/>
              </a:rPr>
              <a:t>Hotspots 3: Predicting Disease Emergence, </a:t>
            </a:r>
            <a:br>
              <a:rPr lang="en-US" sz="2400" b="1" dirty="0" smtClean="0">
                <a:latin typeface="Arial"/>
                <a:cs typeface="Arial"/>
              </a:rPr>
            </a:br>
            <a:r>
              <a:rPr lang="en-US" sz="2400" b="1" dirty="0" smtClean="0">
                <a:latin typeface="Arial"/>
                <a:cs typeface="Arial"/>
              </a:rPr>
              <a:t>CBA 9, PI Andrew Huff, EcoHealth Alliance</a:t>
            </a:r>
            <a:endParaRPr lang="en-US" sz="2400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838200"/>
            <a:ext cx="4267200" cy="4216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Objective:  </a:t>
            </a:r>
            <a:r>
              <a:rPr lang="en-US" sz="1200" dirty="0">
                <a:latin typeface="Arial"/>
                <a:cs typeface="Arial"/>
              </a:rPr>
              <a:t>To </a:t>
            </a:r>
            <a:r>
              <a:rPr lang="en-US" sz="1200" dirty="0" smtClean="0">
                <a:latin typeface="Arial"/>
                <a:cs typeface="Arial"/>
              </a:rPr>
              <a:t>accurately assess and predict the future </a:t>
            </a:r>
            <a:r>
              <a:rPr lang="en-US" sz="1200" dirty="0">
                <a:latin typeface="Arial"/>
                <a:cs typeface="Arial"/>
              </a:rPr>
              <a:t>risk </a:t>
            </a:r>
            <a:r>
              <a:rPr lang="en-US" sz="1200" dirty="0" smtClean="0">
                <a:latin typeface="Arial"/>
                <a:cs typeface="Arial"/>
              </a:rPr>
              <a:t>	of zoonotic disease emergence</a:t>
            </a:r>
            <a:endParaRPr lang="en-US" sz="1200" dirty="0">
              <a:latin typeface="Arial"/>
              <a:cs typeface="Arial"/>
            </a:endParaRPr>
          </a:p>
          <a:p>
            <a:endParaRPr lang="en-US" sz="1200" dirty="0">
              <a:latin typeface="Arial"/>
              <a:cs typeface="Arial"/>
            </a:endParaRPr>
          </a:p>
          <a:p>
            <a:pPr lvl="0"/>
            <a:r>
              <a:rPr lang="en-US" sz="1200" b="1" dirty="0" smtClean="0">
                <a:latin typeface="Arial"/>
                <a:cs typeface="Arial"/>
              </a:rPr>
              <a:t>Description of Effort</a:t>
            </a:r>
            <a:r>
              <a:rPr lang="en-US" sz="1200" b="1" smtClean="0">
                <a:latin typeface="Arial"/>
                <a:cs typeface="Arial"/>
              </a:rPr>
              <a:t>: </a:t>
            </a:r>
            <a:endParaRPr lang="en-US" sz="1200" b="1" smtClean="0">
              <a:latin typeface="Arial"/>
              <a:cs typeface="Arial"/>
            </a:endParaRPr>
          </a:p>
          <a:p>
            <a:pPr lvl="0"/>
            <a:endParaRPr lang="en-US" sz="12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Predicting </a:t>
            </a:r>
            <a:r>
              <a:rPr lang="en-US" sz="1200" dirty="0">
                <a:latin typeface="Arial"/>
                <a:cs typeface="Arial"/>
              </a:rPr>
              <a:t>disease emergence risk </a:t>
            </a:r>
            <a:endParaRPr lang="en-US" sz="1200" dirty="0" smtClean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Collecting</a:t>
            </a:r>
            <a:r>
              <a:rPr lang="en-US" sz="1200" dirty="0" smtClean="0">
                <a:latin typeface="Arial"/>
                <a:cs typeface="Arial"/>
              </a:rPr>
              <a:t>, cleaning, and combining data related to EID risk (see figure on right panel)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Building </a:t>
            </a:r>
            <a:r>
              <a:rPr lang="en-US" sz="1200" dirty="0">
                <a:latin typeface="Arial"/>
                <a:cs typeface="Arial"/>
              </a:rPr>
              <a:t>separate models for </a:t>
            </a:r>
            <a:r>
              <a:rPr lang="en-US" sz="1200" dirty="0" smtClean="0">
                <a:latin typeface="Arial"/>
                <a:cs typeface="Arial"/>
              </a:rPr>
              <a:t>several disease classes </a:t>
            </a:r>
            <a:r>
              <a:rPr lang="en-US" sz="1200" dirty="0">
                <a:latin typeface="Arial"/>
                <a:cs typeface="Arial"/>
              </a:rPr>
              <a:t>to gain a better understanding of the causal factors and processes governing their </a:t>
            </a:r>
            <a:r>
              <a:rPr lang="en-US" sz="1200" dirty="0" smtClean="0">
                <a:latin typeface="Arial"/>
                <a:cs typeface="Arial"/>
              </a:rPr>
              <a:t>emergence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Building a </a:t>
            </a:r>
            <a:r>
              <a:rPr lang="en-US" sz="1200" dirty="0" err="1" smtClean="0">
                <a:latin typeface="Arial"/>
                <a:cs typeface="Arial"/>
              </a:rPr>
              <a:t>dockerized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app with the SDK so that BSVE analysts can examine and explore EID risk by disease class in a map interface, or with tables and graphs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Provide a rank order of EID threats spatially to BSVE users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Provide uncertainty estimates to users</a:t>
            </a:r>
          </a:p>
          <a:p>
            <a:pPr marL="171450" indent="-171450">
              <a:buFont typeface="Arial"/>
              <a:buChar char="•"/>
            </a:pPr>
            <a:endParaRPr lang="en-US" sz="12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US" sz="12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US" sz="1200" dirty="0" smtClean="0">
              <a:latin typeface="Arial"/>
              <a:cs typeface="Arial"/>
            </a:endParaRPr>
          </a:p>
          <a:p>
            <a:endParaRPr lang="en-US" sz="1200" dirty="0"/>
          </a:p>
          <a:p>
            <a:pPr lvl="0"/>
            <a:endParaRPr lang="en-US" sz="800" dirty="0" smtClean="0">
              <a:latin typeface="+mj-lt"/>
              <a:cs typeface="Arial" pitchFamily="34" charset="0"/>
            </a:endParaRPr>
          </a:p>
          <a:p>
            <a:pPr lvl="0"/>
            <a:endParaRPr lang="en-US" sz="800" dirty="0">
              <a:latin typeface="+mj-lt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838200"/>
            <a:ext cx="4267200" cy="3352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95800" y="838200"/>
            <a:ext cx="4267200" cy="3352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4191000"/>
            <a:ext cx="4267200" cy="2514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95800" y="4191000"/>
            <a:ext cx="4267200" cy="2514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1910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Benefits of proposed technology: </a:t>
            </a:r>
            <a:r>
              <a:rPr lang="en-US" sz="1200" dirty="0" smtClean="0">
                <a:latin typeface="Arial"/>
                <a:cs typeface="Arial"/>
              </a:rPr>
              <a:t>Hotspots 3 will provide the technology to predict and evaluate EID risk objectively. No such technology exists.</a:t>
            </a:r>
          </a:p>
          <a:p>
            <a:endParaRPr lang="en-US" sz="1200" dirty="0" smtClean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Challenges: 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latin typeface="Arial"/>
                <a:cs typeface="Arial"/>
              </a:rPr>
              <a:t>Data collection</a:t>
            </a:r>
            <a:endParaRPr lang="en-US" sz="1200" dirty="0">
              <a:latin typeface="Arial"/>
              <a:cs typeface="Arial"/>
            </a:endParaRPr>
          </a:p>
          <a:p>
            <a:pPr marL="171450" indent="-171450">
              <a:buFontTx/>
              <a:buChar char="-"/>
            </a:pPr>
            <a:r>
              <a:rPr lang="en-US" sz="1200" dirty="0" smtClean="0">
                <a:latin typeface="Arial"/>
                <a:cs typeface="Arial"/>
              </a:rPr>
              <a:t>Validating EID risk predictions (in the near term)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latin typeface="Arial"/>
                <a:cs typeface="Arial"/>
              </a:rPr>
              <a:t>Repeatedly updating EID driver data over time</a:t>
            </a:r>
          </a:p>
          <a:p>
            <a:endParaRPr lang="en-US" sz="1200" dirty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Maturity of technology:  </a:t>
            </a:r>
            <a:r>
              <a:rPr lang="en-US" sz="1200" dirty="0" smtClean="0">
                <a:latin typeface="Arial"/>
                <a:cs typeface="Arial"/>
              </a:rPr>
              <a:t>TRL 2 </a:t>
            </a:r>
          </a:p>
          <a:p>
            <a:r>
              <a:rPr lang="en-US" sz="1200" b="1" dirty="0" smtClean="0">
                <a:latin typeface="Arial"/>
                <a:cs typeface="Arial"/>
              </a:rPr>
              <a:t>Technology goal:  </a:t>
            </a:r>
            <a:r>
              <a:rPr lang="en-US" sz="1200" dirty="0" smtClean="0">
                <a:latin typeface="Arial"/>
                <a:cs typeface="Arial"/>
              </a:rPr>
              <a:t>TRL 4</a:t>
            </a:r>
            <a:endParaRPr lang="en-US" sz="1200" dirty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Topic:  </a:t>
            </a:r>
            <a:r>
              <a:rPr lang="en-US" sz="1200" dirty="0" smtClean="0">
                <a:latin typeface="Arial"/>
                <a:cs typeface="Arial"/>
              </a:rPr>
              <a:t>CBA-09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5800" y="4191000"/>
            <a:ext cx="4419600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Major goals:</a:t>
            </a:r>
          </a:p>
          <a:p>
            <a:endParaRPr lang="en-US" sz="1200" b="1" dirty="0" smtClean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Collect, clean, and combine EID driver data (BY) 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Build EID models for multiple disease classes (BY)</a:t>
            </a:r>
            <a:endParaRPr lang="en-US" sz="12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Build EID Hotspots app/GUI (Y1)</a:t>
            </a:r>
          </a:p>
          <a:p>
            <a:pPr marL="171450" indent="-171450">
              <a:buFont typeface="Arial"/>
              <a:buChar char="•"/>
            </a:pPr>
            <a:r>
              <a:rPr lang="en-US" sz="1200" smtClean="0">
                <a:latin typeface="Arial"/>
                <a:cs typeface="Arial"/>
              </a:rPr>
              <a:t>Make EID Hotspots </a:t>
            </a:r>
            <a:r>
              <a:rPr lang="en-US" sz="1200" dirty="0" smtClean="0">
                <a:latin typeface="Arial"/>
                <a:cs typeface="Arial"/>
              </a:rPr>
              <a:t>app available to BSVE analysts (Y1)</a:t>
            </a:r>
          </a:p>
          <a:p>
            <a:pPr marL="171450" indent="-171450">
              <a:buFont typeface="Arial"/>
              <a:buChar char="•"/>
            </a:pPr>
            <a:endParaRPr lang="en-US" sz="1200" dirty="0" smtClean="0">
              <a:latin typeface="Arial"/>
              <a:cs typeface="Arial"/>
            </a:endParaRPr>
          </a:p>
          <a:p>
            <a:endParaRPr lang="en-US" sz="1200" dirty="0" smtClean="0">
              <a:latin typeface="Arial"/>
              <a:cs typeface="Arial"/>
            </a:endParaRPr>
          </a:p>
          <a:p>
            <a:pPr>
              <a:spcAft>
                <a:spcPts val="300"/>
              </a:spcAft>
            </a:pPr>
            <a:r>
              <a:rPr lang="en-US" sz="1200" b="1" dirty="0" smtClean="0">
                <a:latin typeface="Arial"/>
                <a:cs typeface="Arial"/>
              </a:rPr>
              <a:t>Cost:  </a:t>
            </a:r>
            <a:r>
              <a:rPr lang="en-US" sz="1200" dirty="0" smtClean="0">
                <a:latin typeface="Arial"/>
                <a:cs typeface="Arial"/>
              </a:rPr>
              <a:t>$</a:t>
            </a:r>
            <a:r>
              <a:rPr lang="en-US" sz="1200" dirty="0">
                <a:latin typeface="Arial"/>
                <a:cs typeface="Arial"/>
              </a:rPr>
              <a:t>515,571.14 </a:t>
            </a:r>
            <a:r>
              <a:rPr lang="en-US" sz="1200" dirty="0" smtClean="0">
                <a:latin typeface="Arial"/>
                <a:cs typeface="Arial"/>
              </a:rPr>
              <a:t>per annum</a:t>
            </a:r>
          </a:p>
          <a:p>
            <a:pPr>
              <a:spcAft>
                <a:spcPts val="300"/>
              </a:spcAft>
            </a:pPr>
            <a:r>
              <a:rPr lang="en-US" sz="1200" b="1" dirty="0" smtClean="0">
                <a:latin typeface="Arial"/>
                <a:cs typeface="Arial"/>
              </a:rPr>
              <a:t>Period of Performance:  </a:t>
            </a:r>
            <a:r>
              <a:rPr lang="en-US" sz="1200" dirty="0" smtClean="0">
                <a:latin typeface="Arial"/>
                <a:cs typeface="Arial"/>
              </a:rPr>
              <a:t>24 months</a:t>
            </a:r>
          </a:p>
          <a:p>
            <a:r>
              <a:rPr lang="en-US" sz="1200" b="1" dirty="0" smtClean="0">
                <a:latin typeface="Arial"/>
                <a:cs typeface="Arial"/>
              </a:rPr>
              <a:t>Contact Information:  </a:t>
            </a:r>
            <a:r>
              <a:rPr lang="en-US" sz="1200" dirty="0" smtClean="0">
                <a:latin typeface="Arial"/>
                <a:cs typeface="Arial"/>
              </a:rPr>
              <a:t>Andrew Huff  </a:t>
            </a:r>
            <a:r>
              <a:rPr lang="en-US" sz="1200" dirty="0" err="1">
                <a:latin typeface="Arial"/>
                <a:cs typeface="Arial"/>
              </a:rPr>
              <a:t>p</a:t>
            </a:r>
            <a:r>
              <a:rPr lang="en-US" sz="1200" dirty="0" err="1" smtClean="0">
                <a:latin typeface="Arial"/>
                <a:cs typeface="Arial"/>
              </a:rPr>
              <a:t>h</a:t>
            </a:r>
            <a:r>
              <a:rPr lang="en-US" sz="1200" dirty="0" smtClean="0">
                <a:latin typeface="Arial"/>
                <a:cs typeface="Arial"/>
              </a:rPr>
              <a:t># 1.612.743.1265                                                         		           </a:t>
            </a:r>
            <a:r>
              <a:rPr lang="en-US" sz="1200" dirty="0" err="1" smtClean="0">
                <a:latin typeface="Arial"/>
                <a:cs typeface="Arial"/>
              </a:rPr>
              <a:t>huff@ecohealthalliance.org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8600" y="76200"/>
            <a:ext cx="8534400" cy="762000"/>
          </a:xfrm>
          <a:prstGeom prst="rect">
            <a:avLst/>
          </a:prstGeom>
          <a:noFill/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  <a:latin typeface="+mj-lt"/>
            </a:endParaRPr>
          </a:p>
        </p:txBody>
      </p:sp>
      <p:pic>
        <p:nvPicPr>
          <p:cNvPr id="17" name="image02.png" descr="relative_influence_boxplot.pn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953001" y="914400"/>
            <a:ext cx="3505200" cy="3200400"/>
          </a:xfrm>
          <a:prstGeom prst="rect">
            <a:avLst/>
          </a:prstGeom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6431</TotalTime>
  <Words>144</Words>
  <Application>Microsoft Macintosh PowerPoint</Application>
  <PresentationFormat>Letter Paper (8.5x11 in)</PresentationFormat>
  <Paragraphs>37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Hotspots 3: Predicting Disease Emergence,  CBA 9, PI Andrew Huff, EcoHealth Alliance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</dc:creator>
  <cp:lastModifiedBy>Andrew Huff</cp:lastModifiedBy>
  <cp:revision>138</cp:revision>
  <cp:lastPrinted>2011-10-22T01:01:09Z</cp:lastPrinted>
  <dcterms:created xsi:type="dcterms:W3CDTF">2011-10-14T19:36:05Z</dcterms:created>
  <dcterms:modified xsi:type="dcterms:W3CDTF">2015-11-30T16:35:01Z</dcterms:modified>
</cp:coreProperties>
</file>